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4" r:id="rId9"/>
    <p:sldId id="260" r:id="rId10"/>
    <p:sldId id="279" r:id="rId11"/>
    <p:sldId id="265" r:id="rId12"/>
    <p:sldId id="267" r:id="rId13"/>
    <p:sldId id="266" r:id="rId14"/>
    <p:sldId id="268" r:id="rId15"/>
    <p:sldId id="270" r:id="rId16"/>
    <p:sldId id="269" r:id="rId17"/>
    <p:sldId id="271" r:id="rId18"/>
    <p:sldId id="272" r:id="rId19"/>
    <p:sldId id="273" r:id="rId20"/>
    <p:sldId id="274" r:id="rId21"/>
    <p:sldId id="275" r:id="rId22"/>
    <p:sldId id="278" r:id="rId23"/>
    <p:sldId id="276" r:id="rId24"/>
    <p:sldId id="277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44392-FF40-4A9D-AF61-6283881CD096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5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3B6F4-6AFD-4A0E-86E4-8FE4D12F0FD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643C3-4359-4A6E-A762-8F93A427B860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8B38F-5FB4-4563-96F2-EA7186E0E17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2BFEC-6BD6-4363-A9F2-673531887BE8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9C378-2486-4DE4-81F1-41AD457A23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8341A-6917-4A00-A843-D55EF8DF2C96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5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026DA-5CFF-4DE8-BD07-53423711623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D0CE1-C74C-489E-A8BE-168A5CC8985C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20E4-C47E-472F-8E6A-E8B671CA090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7C21-6D01-4342-BE13-61A36F7269FD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6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B9A43-AC34-4FA9-A532-2A75201FFB2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3F56A-681B-47D4-9F62-27F195065454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8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7D6AF-A1A6-4608-A765-2C2229C4474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1959E-1483-43A5-A403-60E98BCF1C4D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4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149B7-E77A-4EC5-B822-E1BB95B7572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D5AC0-28A9-4CC5-8F9D-375DA5DB6AF8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3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44A1E-E344-4CFC-BC08-82C2BFC9C26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251A-1807-4916-9F3F-C52943F0B291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6" name="2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48ECA-03A2-443A-977B-5180858DD1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- Ψαλίδισμα και στρογγύλεμα μίας γωνίας του ορθογωνίου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1 - Ορθογώνιο τρίγωνο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9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A91EB-7A0D-4419-8E09-A5736498EE27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10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243EC-8EAB-4378-8589-B12FA53950F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8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  <a:endParaRPr lang="en-US" smtClean="0"/>
          </a:p>
        </p:txBody>
      </p:sp>
      <p:sp>
        <p:nvSpPr>
          <p:cNvPr id="1029" name="29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F9575D-7C9A-4E7E-98AE-6785E43C10B6}" type="datetimeFigureOut">
              <a:rPr lang="el-GR"/>
              <a:pPr>
                <a:defRPr/>
              </a:pPr>
              <a:t>11/2/2013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713FC2-AC66-408E-9FD5-14E33F3461F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grpSp>
        <p:nvGrpSpPr>
          <p:cNvPr id="1033" name="1 - Ομάδα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Rnky_6e3ag" TargetMode="External"/><Relationship Id="rId2" Type="http://schemas.openxmlformats.org/officeDocument/2006/relationships/hyperlink" Target="http://www.skoool.gr/content/los/primary/science/watercycle/launch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YswL4dIDQuk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sDCRyhYTg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Αξιοποίηση της παιδικής λογοτεχνίας σε περιβαλλοντικά προγράμματα</a:t>
            </a:r>
            <a:endParaRPr lang="el-GR" dirty="0"/>
          </a:p>
        </p:txBody>
      </p:sp>
      <p:sp>
        <p:nvSpPr>
          <p:cNvPr id="13314" name="2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l-GR" smtClean="0"/>
              <a:t>Γιώτα Φώτου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200" dirty="0" smtClean="0"/>
              <a:t>Προσπάθησε να καταλάβεις τη συζήτηση που έχει η μαμά με τη Βασιλική στο παρακάτω κείμενο</a:t>
            </a:r>
            <a:br>
              <a:rPr lang="el-GR" sz="3200" dirty="0" smtClean="0"/>
            </a:br>
            <a:r>
              <a:rPr lang="el-GR" sz="3200" dirty="0" smtClean="0"/>
              <a:t>(άσκηση </a:t>
            </a:r>
            <a:r>
              <a:rPr lang="el-GR" sz="3200" dirty="0" err="1" smtClean="0"/>
              <a:t>φωνημικής</a:t>
            </a:r>
            <a:r>
              <a:rPr lang="el-GR" sz="3200" dirty="0" smtClean="0"/>
              <a:t> επίγνωσης) </a:t>
            </a:r>
            <a:br>
              <a:rPr lang="el-GR" sz="3200" dirty="0" smtClean="0"/>
            </a:br>
            <a:endParaRPr lang="el-GR" sz="32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-Μαμά, δε  .</a:t>
            </a:r>
            <a:r>
              <a:rPr lang="el-GR" dirty="0" err="1" smtClean="0"/>
              <a:t>ρίσκω</a:t>
            </a:r>
            <a:r>
              <a:rPr lang="el-GR" dirty="0" smtClean="0"/>
              <a:t> το .</a:t>
            </a:r>
            <a:r>
              <a:rPr lang="el-GR" dirty="0" err="1" smtClean="0"/>
              <a:t>άζο</a:t>
            </a:r>
            <a:r>
              <a:rPr lang="el-GR" dirty="0" smtClean="0"/>
              <a:t> με το .</a:t>
            </a:r>
            <a:r>
              <a:rPr lang="el-GR" dirty="0" err="1" smtClean="0"/>
              <a:t>ούτυρο</a:t>
            </a:r>
            <a:r>
              <a:rPr lang="el-GR" dirty="0" smtClean="0"/>
              <a:t>. Πού το </a:t>
            </a:r>
            <a:r>
              <a:rPr lang="el-GR" dirty="0" err="1" smtClean="0"/>
              <a:t>έ.αλες</a:t>
            </a:r>
            <a:r>
              <a:rPr lang="el-GR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 .</a:t>
            </a:r>
            <a:r>
              <a:rPr lang="el-GR" dirty="0" err="1" smtClean="0"/>
              <a:t>ασιλική</a:t>
            </a:r>
            <a:r>
              <a:rPr lang="el-GR" dirty="0" smtClean="0"/>
              <a:t> το .</a:t>
            </a:r>
            <a:r>
              <a:rPr lang="el-GR" dirty="0" err="1" smtClean="0"/>
              <a:t>ούτυρο</a:t>
            </a:r>
            <a:r>
              <a:rPr lang="el-GR" dirty="0" smtClean="0"/>
              <a:t> είναι δίπλα στη .ρύση της κουζίνας.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 Δεν μπορώ να το .ρω.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-Μα, εγώ το .</a:t>
            </a:r>
            <a:r>
              <a:rPr lang="el-GR" dirty="0" err="1" smtClean="0"/>
              <a:t>λέπω</a:t>
            </a:r>
            <a:r>
              <a:rPr lang="el-GR" dirty="0" smtClean="0"/>
              <a:t>. Νάτο εκείνο το  </a:t>
            </a:r>
            <a:r>
              <a:rPr lang="el-GR" dirty="0" err="1" smtClean="0"/>
              <a:t>μο</a:t>
            </a:r>
            <a:r>
              <a:rPr lang="el-GR" dirty="0" smtClean="0"/>
              <a:t>. 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-Α, Μάλιστα. Άλλαξες .</a:t>
            </a:r>
            <a:r>
              <a:rPr lang="el-GR" dirty="0" err="1" smtClean="0"/>
              <a:t>άζο</a:t>
            </a:r>
            <a:r>
              <a:rPr lang="el-GR" dirty="0" smtClean="0"/>
              <a:t>! Χτες είχες το .</a:t>
            </a:r>
            <a:r>
              <a:rPr lang="el-GR" dirty="0" err="1" smtClean="0"/>
              <a:t>ούτυρο</a:t>
            </a:r>
            <a:r>
              <a:rPr lang="el-GR" dirty="0" smtClean="0"/>
              <a:t> μέσα σε ένα  .</a:t>
            </a:r>
            <a:r>
              <a:rPr lang="el-GR" dirty="0" err="1" smtClean="0"/>
              <a:t>υσσινί</a:t>
            </a:r>
            <a:r>
              <a:rPr lang="el-GR" dirty="0" smtClean="0"/>
              <a:t> .</a:t>
            </a:r>
            <a:r>
              <a:rPr lang="el-GR" dirty="0" err="1" smtClean="0"/>
              <a:t>άζο</a:t>
            </a:r>
            <a:r>
              <a:rPr lang="el-GR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-Στο .</a:t>
            </a:r>
            <a:r>
              <a:rPr lang="el-GR" dirty="0" err="1" smtClean="0"/>
              <a:t>υσσινί</a:t>
            </a:r>
            <a:r>
              <a:rPr lang="el-GR" dirty="0" smtClean="0"/>
              <a:t> .</a:t>
            </a:r>
            <a:r>
              <a:rPr lang="el-GR" dirty="0" err="1" smtClean="0"/>
              <a:t>άζο</a:t>
            </a:r>
            <a:r>
              <a:rPr lang="el-GR" dirty="0" smtClean="0"/>
              <a:t> </a:t>
            </a:r>
            <a:r>
              <a:rPr lang="el-GR" dirty="0" err="1" smtClean="0"/>
              <a:t>έ.αλα</a:t>
            </a:r>
            <a:r>
              <a:rPr lang="el-GR" dirty="0" smtClean="0"/>
              <a:t> τώρα μαρμελάδα  .</a:t>
            </a:r>
            <a:r>
              <a:rPr lang="el-GR" dirty="0" err="1" smtClean="0"/>
              <a:t>ερίκοκο</a:t>
            </a:r>
            <a:r>
              <a:rPr lang="el-GR" dirty="0" smtClean="0"/>
              <a:t> που κάναμε χτες με τη θεία σου τη .</a:t>
            </a:r>
            <a:r>
              <a:rPr lang="el-GR" dirty="0" err="1" smtClean="0"/>
              <a:t>αρ.άρα</a:t>
            </a:r>
            <a:r>
              <a:rPr lang="el-GR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-Μαρμελάδα .</a:t>
            </a:r>
            <a:r>
              <a:rPr lang="el-GR" dirty="0" err="1" smtClean="0"/>
              <a:t>ερίκοκο</a:t>
            </a:r>
            <a:r>
              <a:rPr lang="el-GR" dirty="0" smtClean="0"/>
              <a:t>. </a:t>
            </a:r>
            <a:r>
              <a:rPr lang="el-GR" dirty="0" err="1" smtClean="0"/>
              <a:t>Μπρά.ο</a:t>
            </a:r>
            <a:r>
              <a:rPr lang="el-GR" dirty="0" smtClean="0"/>
              <a:t> μαμά! Μου αρέσει πολύ. Μπορώ να τη δοκιμάσω;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-.</a:t>
            </a:r>
            <a:r>
              <a:rPr lang="el-GR" dirty="0" err="1" smtClean="0"/>
              <a:t>έ.αια</a:t>
            </a:r>
            <a:r>
              <a:rPr lang="el-GR" dirty="0" smtClean="0"/>
              <a:t> και μπορείς. Για σένα την έκανα.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- Ευχαριστώ μαμά!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l-G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Ερωτήσεις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Πώς ονομάζεται η ηρωίδα;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Πού βρίσκεται;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Ποιοι είναι οι υπόλοιποι ήρωες.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Ποια ζώα συμμετέχουν στην ιστορία;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Γιατί η νεράιδα πήρε το Β;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Γιατί έμπλεξε η Βασιλική σ’ αυτή την περιπέτεια;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Εμείς ακούμε όσα μας λεν οι γονείς μας;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Έχουμε επισκεφτεί έναν παρόμοιο χώρο;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Πού κατοικεί η νεράιδα του νερού;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Πού έψαξε η Βασιλική να βρει το Β;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Τι έμαθε η Βασιλική εκείνες τις μέρες; </a:t>
            </a:r>
            <a:r>
              <a:rPr lang="en-US" dirty="0" smtClean="0"/>
              <a:t>(</a:t>
            </a:r>
            <a:r>
              <a:rPr lang="el-GR" dirty="0" smtClean="0"/>
              <a:t>τελευταίο έμμετρο)</a:t>
            </a:r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Ο κύκλος του νερού</a:t>
            </a:r>
          </a:p>
        </p:txBody>
      </p:sp>
      <p:sp>
        <p:nvSpPr>
          <p:cNvPr id="24578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 </a:t>
            </a:r>
            <a:r>
              <a:rPr lang="el-GR" u="sng" smtClean="0">
                <a:hlinkClick r:id="rId2"/>
              </a:rPr>
              <a:t>Προβολή βίντεο (λέξεις κλειδιά: ο κύκλος του νερού)</a:t>
            </a:r>
          </a:p>
          <a:p>
            <a:endParaRPr lang="el-GR" smtClean="0">
              <a:hlinkClick r:id="rId2"/>
            </a:endParaRPr>
          </a:p>
          <a:p>
            <a:r>
              <a:rPr lang="en-US" smtClean="0">
                <a:hlinkClick r:id="rId2"/>
              </a:rPr>
              <a:t>http://www.skoool.gr/content/los/primary/science/watercycle/launch.html</a:t>
            </a:r>
            <a:endParaRPr lang="el-GR" smtClean="0"/>
          </a:p>
          <a:p>
            <a:r>
              <a:rPr lang="en-US" smtClean="0">
                <a:hlinkClick r:id="rId3"/>
              </a:rPr>
              <a:t>http://www.youtube.com/watch?v=kRnky_6e3ag</a:t>
            </a:r>
            <a:endParaRPr lang="el-GR" smtClean="0"/>
          </a:p>
          <a:p>
            <a:r>
              <a:rPr lang="en-US" smtClean="0"/>
              <a:t>http://www.youtube.com/watch?v=YswL4dIDQuk</a:t>
            </a:r>
            <a:endParaRPr lang="el-GR" smtClean="0"/>
          </a:p>
          <a:p>
            <a:endParaRPr lang="el-GR" smtClean="0"/>
          </a:p>
          <a:p>
            <a:pPr>
              <a:buFont typeface="Wingdings 2" pitchFamily="18" charset="2"/>
              <a:buNone/>
            </a:pPr>
            <a:endParaRPr lang="el-GR" smtClean="0">
              <a:hlinkClick r:id="rId4"/>
            </a:endParaRPr>
          </a:p>
          <a:p>
            <a:pPr>
              <a:buFont typeface="Wingdings 2" pitchFamily="18" charset="2"/>
              <a:buNone/>
            </a:pPr>
            <a:endParaRPr lang="el-GR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mtClean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692150"/>
            <a:ext cx="8589963" cy="58721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Δραστηριότητες σχετικά με τον κύκλο του νερού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Ομάδες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1.Δραματοποίηση (Θεατρική έκφραση) ποιήματος: Από πού είσαι ποταμάκι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2.Δημιουργική γραφή: Μια σταγόνα αφηγείται την ιστορία της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3.Κατασκευή αφίσας με τον κύκλο του νερού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4.Καταγραφή σε αυτοκόλλητες ταμπέλες όλων των σημείων ύπαρξης και σταδίων του νερού.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Όλη η τάξη 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err="1" smtClean="0"/>
              <a:t>Α.Παρουσίαση</a:t>
            </a:r>
            <a:r>
              <a:rPr lang="el-GR" dirty="0" smtClean="0"/>
              <a:t> εργασιών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err="1" smtClean="0"/>
              <a:t>Β.Δημιουργικό</a:t>
            </a:r>
            <a:r>
              <a:rPr lang="el-GR" dirty="0" smtClean="0"/>
              <a:t> παιχνίδι για εμπέδωση: Πού έκρυψε η νεράιδα  το Β της Βασιλικής(συνδέει τον κύκλο του νερού με το βιβλίο) Μπορεί να γίνει με την αφίσα και τις ταμπέλες και επίσης με προβολή σε </a:t>
            </a:r>
            <a:r>
              <a:rPr lang="el-GR" dirty="0" err="1" smtClean="0"/>
              <a:t>προτζέκτορα</a:t>
            </a:r>
            <a:endParaRPr lang="el-GR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Γ. Χορός: Ένα νερό κυρά Βαγγελιώ</a:t>
            </a:r>
            <a:r>
              <a:rPr lang="en-US" dirty="0" smtClean="0"/>
              <a:t> http://www.youtube.com/watch?v=rfrJJtvJmlM</a:t>
            </a:r>
            <a:endParaRPr lang="el-GR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smtClean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65175"/>
            <a:ext cx="8675688" cy="5553075"/>
          </a:xfrm>
        </p:spPr>
      </p:pic>
      <p:sp>
        <p:nvSpPr>
          <p:cNvPr id="7" name="6 - Ορθογώνιο"/>
          <p:cNvSpPr/>
          <p:nvPr/>
        </p:nvSpPr>
        <p:spPr>
          <a:xfrm>
            <a:off x="7451725" y="765175"/>
            <a:ext cx="1296988" cy="5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σύννεφο</a:t>
            </a:r>
            <a:endParaRPr lang="el-GR" dirty="0"/>
          </a:p>
        </p:txBody>
      </p:sp>
      <p:sp>
        <p:nvSpPr>
          <p:cNvPr id="8" name="7 - Ορθογώνιο"/>
          <p:cNvSpPr/>
          <p:nvPr/>
        </p:nvSpPr>
        <p:spPr>
          <a:xfrm>
            <a:off x="3059113" y="2133600"/>
            <a:ext cx="1008062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βροχή</a:t>
            </a:r>
            <a:endParaRPr lang="el-GR" dirty="0"/>
          </a:p>
        </p:txBody>
      </p:sp>
      <p:sp>
        <p:nvSpPr>
          <p:cNvPr id="9" name="8 - Ορθογώνιο"/>
          <p:cNvSpPr/>
          <p:nvPr/>
        </p:nvSpPr>
        <p:spPr>
          <a:xfrm>
            <a:off x="0" y="1557338"/>
            <a:ext cx="1223963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χιόνι</a:t>
            </a:r>
            <a:endParaRPr lang="el-GR" dirty="0"/>
          </a:p>
        </p:txBody>
      </p:sp>
      <p:sp>
        <p:nvSpPr>
          <p:cNvPr id="10" name="9 - Ορθογώνιο"/>
          <p:cNvSpPr/>
          <p:nvPr/>
        </p:nvSpPr>
        <p:spPr>
          <a:xfrm>
            <a:off x="1979613" y="3429000"/>
            <a:ext cx="1152525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λίμνη</a:t>
            </a:r>
            <a:endParaRPr lang="el-GR" dirty="0"/>
          </a:p>
        </p:txBody>
      </p:sp>
      <p:sp>
        <p:nvSpPr>
          <p:cNvPr id="11" name="10 - Ορθογώνιο"/>
          <p:cNvSpPr/>
          <p:nvPr/>
        </p:nvSpPr>
        <p:spPr>
          <a:xfrm>
            <a:off x="1187450" y="2349500"/>
            <a:ext cx="863600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χαλάζι</a:t>
            </a:r>
            <a:endParaRPr lang="el-GR" dirty="0"/>
          </a:p>
        </p:txBody>
      </p:sp>
      <p:sp>
        <p:nvSpPr>
          <p:cNvPr id="12" name="11 - Ορθογώνιο"/>
          <p:cNvSpPr/>
          <p:nvPr/>
        </p:nvSpPr>
        <p:spPr>
          <a:xfrm>
            <a:off x="4067175" y="4221163"/>
            <a:ext cx="1009650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ποτάμι</a:t>
            </a:r>
            <a:endParaRPr lang="el-GR" dirty="0"/>
          </a:p>
        </p:txBody>
      </p:sp>
      <p:sp>
        <p:nvSpPr>
          <p:cNvPr id="13" name="12 - Ορθογώνιο"/>
          <p:cNvSpPr/>
          <p:nvPr/>
        </p:nvSpPr>
        <p:spPr>
          <a:xfrm>
            <a:off x="4859338" y="2060575"/>
            <a:ext cx="1081087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υδρατμοί</a:t>
            </a:r>
            <a:endParaRPr lang="el-GR" dirty="0"/>
          </a:p>
        </p:txBody>
      </p:sp>
      <p:sp>
        <p:nvSpPr>
          <p:cNvPr id="14" name="13 - Ορθογώνιο"/>
          <p:cNvSpPr/>
          <p:nvPr/>
        </p:nvSpPr>
        <p:spPr>
          <a:xfrm>
            <a:off x="179388" y="3357563"/>
            <a:ext cx="1008062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πηγή</a:t>
            </a:r>
            <a:endParaRPr lang="el-GR" dirty="0"/>
          </a:p>
        </p:txBody>
      </p:sp>
      <p:sp>
        <p:nvSpPr>
          <p:cNvPr id="15" name="14 - Ορθογώνιο"/>
          <p:cNvSpPr/>
          <p:nvPr/>
        </p:nvSpPr>
        <p:spPr>
          <a:xfrm>
            <a:off x="7451725" y="4149725"/>
            <a:ext cx="1081088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θάλασσα</a:t>
            </a:r>
            <a:endParaRPr lang="el-GR" dirty="0"/>
          </a:p>
        </p:txBody>
      </p:sp>
      <p:sp>
        <p:nvSpPr>
          <p:cNvPr id="16" name="15 - Ορθογώνιο"/>
          <p:cNvSpPr/>
          <p:nvPr/>
        </p:nvSpPr>
        <p:spPr>
          <a:xfrm>
            <a:off x="4500563" y="5876925"/>
            <a:ext cx="1150937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χωράφια</a:t>
            </a:r>
            <a:endParaRPr lang="el-GR" dirty="0"/>
          </a:p>
        </p:txBody>
      </p:sp>
      <p:sp>
        <p:nvSpPr>
          <p:cNvPr id="17" name="16 - Ορθογώνιο"/>
          <p:cNvSpPr/>
          <p:nvPr/>
        </p:nvSpPr>
        <p:spPr>
          <a:xfrm>
            <a:off x="1979613" y="5876925"/>
            <a:ext cx="1223962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βρύση</a:t>
            </a:r>
            <a:endParaRPr lang="el-GR" dirty="0"/>
          </a:p>
        </p:txBody>
      </p:sp>
      <p:sp>
        <p:nvSpPr>
          <p:cNvPr id="18" name="17 - Ορθογώνιο"/>
          <p:cNvSpPr/>
          <p:nvPr/>
        </p:nvSpPr>
        <p:spPr>
          <a:xfrm>
            <a:off x="4932363" y="3429000"/>
            <a:ext cx="719137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φυτά</a:t>
            </a:r>
            <a:endParaRPr lang="el-GR" dirty="0"/>
          </a:p>
        </p:txBody>
      </p:sp>
      <p:sp>
        <p:nvSpPr>
          <p:cNvPr id="20" name="19 - Ορθογώνιο"/>
          <p:cNvSpPr/>
          <p:nvPr/>
        </p:nvSpPr>
        <p:spPr>
          <a:xfrm>
            <a:off x="468313" y="5949950"/>
            <a:ext cx="287337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Β</a:t>
            </a:r>
            <a:endParaRPr lang="el-GR" dirty="0"/>
          </a:p>
        </p:txBody>
      </p:sp>
      <p:sp>
        <p:nvSpPr>
          <p:cNvPr id="21" name="20 - Ορθογώνιο"/>
          <p:cNvSpPr/>
          <p:nvPr/>
        </p:nvSpPr>
        <p:spPr>
          <a:xfrm>
            <a:off x="250825" y="5876925"/>
            <a:ext cx="1512888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νερόμυλος</a:t>
            </a:r>
            <a:endParaRPr lang="el-G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Η χρησιμότητα του νερού</a:t>
            </a:r>
          </a:p>
        </p:txBody>
      </p:sp>
      <p:sp>
        <p:nvSpPr>
          <p:cNvPr id="28674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Ανάδειξη εμπειριών – ιδεών με ερωτήσεις</a:t>
            </a:r>
          </a:p>
          <a:p>
            <a:r>
              <a:rPr lang="el-GR" smtClean="0"/>
              <a:t>Πού , μέσα στο σπίτι και το χωριό, έψαξε η Βασιλική το Β:</a:t>
            </a:r>
          </a:p>
          <a:p>
            <a:r>
              <a:rPr lang="el-GR" smtClean="0"/>
              <a:t>Εργασία σε ομάδες</a:t>
            </a:r>
          </a:p>
          <a:p>
            <a:r>
              <a:rPr lang="el-GR" smtClean="0"/>
              <a:t>1. Συγκέντρωση πληροφοριών Ο άνθρωπος  και το νερό</a:t>
            </a:r>
          </a:p>
          <a:p>
            <a:r>
              <a:rPr lang="el-GR" smtClean="0"/>
              <a:t>2. Τα ζώα και το νερό</a:t>
            </a:r>
          </a:p>
          <a:p>
            <a:r>
              <a:rPr lang="el-GR" smtClean="0"/>
              <a:t>3. Τα φυτά και το νερό</a:t>
            </a:r>
          </a:p>
          <a:p>
            <a:r>
              <a:rPr lang="el-GR" smtClean="0"/>
              <a:t>4. Καθαριότητα</a:t>
            </a:r>
          </a:p>
          <a:p>
            <a:pPr>
              <a:buFont typeface="Wingdings 2" pitchFamily="18" charset="2"/>
              <a:buNone/>
            </a:pPr>
            <a:r>
              <a:rPr lang="el-GR" smtClean="0"/>
              <a:t>Παρουσίαση στην τάξη</a:t>
            </a:r>
          </a:p>
          <a:p>
            <a:pPr>
              <a:buFont typeface="Wingdings 2" pitchFamily="18" charset="2"/>
              <a:buNone/>
            </a:pPr>
            <a:endParaRPr lang="el-GR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Η δύναμη του νερού</a:t>
            </a:r>
          </a:p>
        </p:txBody>
      </p:sp>
      <p:sp>
        <p:nvSpPr>
          <p:cNvPr id="29698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Ανάδειξη εμπειριών- ιδεών</a:t>
            </a:r>
          </a:p>
          <a:p>
            <a:r>
              <a:rPr lang="el-GR" smtClean="0"/>
              <a:t>Αναφορά στο κείμενο του βιβλίου όπου η Βασιλική επισκέπτεται το νερόμυλο και το παλιό υδροηλεκτρικό εργοστάσιο</a:t>
            </a:r>
          </a:p>
          <a:p>
            <a:r>
              <a:rPr lang="el-GR" smtClean="0"/>
              <a:t>Νεροτριβές</a:t>
            </a:r>
          </a:p>
          <a:p>
            <a:r>
              <a:rPr lang="el-GR" smtClean="0"/>
              <a:t>Ταξίδια με καράβια</a:t>
            </a:r>
          </a:p>
          <a:p>
            <a:endParaRPr lang="el-GR" smtClean="0"/>
          </a:p>
          <a:p>
            <a:r>
              <a:rPr lang="el-GR" smtClean="0"/>
              <a:t>Προγραμματισμός επισκέψεων (αν είναι εφικτό)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- Ορθογώνιο"/>
          <p:cNvSpPr/>
          <p:nvPr/>
        </p:nvSpPr>
        <p:spPr>
          <a:xfrm>
            <a:off x="2843213" y="404813"/>
            <a:ext cx="2449512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νερόμυλος</a:t>
            </a:r>
            <a:endParaRPr lang="el-G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325563"/>
            <a:ext cx="5832475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- Ορθογώνιο"/>
          <p:cNvSpPr/>
          <p:nvPr/>
        </p:nvSpPr>
        <p:spPr>
          <a:xfrm>
            <a:off x="2411413" y="549275"/>
            <a:ext cx="4032250" cy="719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Υδροηλεκτρικά εργοστάσια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Σκοποί</a:t>
            </a:r>
          </a:p>
        </p:txBody>
      </p:sp>
      <p:sp>
        <p:nvSpPr>
          <p:cNvPr id="14338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Η ευαισθητοποίηση σε περιβαλλοντικά θέματα και η καλλιέργεια περιβαλλοντικής συνείδησης, μέσα από ερεθίσματα που προσφέρει η σύγχρονη παιδική λογοτεχνία</a:t>
            </a:r>
            <a:endParaRPr lang="en-US" smtClean="0"/>
          </a:p>
          <a:p>
            <a:r>
              <a:rPr lang="el-GR" smtClean="0"/>
              <a:t>Η προώθηση της φιλαναγνωσίας</a:t>
            </a:r>
          </a:p>
          <a:p>
            <a:r>
              <a:rPr lang="el-GR" smtClean="0"/>
              <a:t>Επαφή με το αισθητικό φαινόμενο της τέχνης.</a:t>
            </a:r>
          </a:p>
          <a:p>
            <a:r>
              <a:rPr lang="el-GR" smtClean="0"/>
              <a:t> Καλλιέργεια  της φαντασίας- έκφρασης-δημιουργικότητας- κριτικής σκέψης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1288" y="1341438"/>
            <a:ext cx="6040437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90588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- Ορθογώνιο"/>
          <p:cNvSpPr/>
          <p:nvPr/>
        </p:nvSpPr>
        <p:spPr>
          <a:xfrm>
            <a:off x="3203575" y="692150"/>
            <a:ext cx="24479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νεροτριβές</a:t>
            </a:r>
            <a:endParaRPr lang="el-G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Η ρύπανση του νερού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Προβολή βίντεο </a:t>
            </a:r>
            <a:r>
              <a:rPr lang="en-US" dirty="0" smtClean="0"/>
              <a:t>http://www.youtube.com/watch?v=oY5cr2iJWfQ</a:t>
            </a:r>
            <a:endParaRPr lang="el-GR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Ανάδειξη εμπειριών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Επισκέψεις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Φωτογραφίες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Καταγραφή συμπερασμάτων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Η έλλειψη νερού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Συγκέντρωση πληροφοριών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Αιτίες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Τι μπορεί να κάνει ο άνθρωπος(δημιουργία στάσεων και συμπεριφορών)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Ανάρτηση καταλόγου ενεργειών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l-GR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l-G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9025" y="1125538"/>
            <a:ext cx="701198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96888"/>
            <a:ext cx="58324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Παράπλευρες περιβαλλοντικές αναφορές</a:t>
            </a:r>
            <a:endParaRPr lang="el-GR" dirty="0"/>
          </a:p>
        </p:txBody>
      </p:sp>
      <p:sp>
        <p:nvSpPr>
          <p:cNvPr id="37890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 Ήρωες του βιβλίου: Ζώα-φυτά κλπ</a:t>
            </a:r>
          </a:p>
          <a:p>
            <a:r>
              <a:rPr lang="el-GR" smtClean="0"/>
              <a:t>Τζιτζίκια- χελιδόνια- σαλαμάντρα- πλατάνια- θάμνοι- αρωματικά φυτά κλπ</a:t>
            </a:r>
          </a:p>
          <a:p>
            <a:endParaRPr lang="el-GR" smtClean="0"/>
          </a:p>
          <a:p>
            <a:r>
              <a:rPr lang="el-GR" smtClean="0"/>
              <a:t>Ορισμός ορεινού τόπου</a:t>
            </a:r>
          </a:p>
          <a:p>
            <a:r>
              <a:rPr lang="el-GR" smtClean="0"/>
              <a:t>Δάσος</a:t>
            </a:r>
          </a:p>
          <a:p>
            <a:pPr>
              <a:buFont typeface="Wingdings 2" pitchFamily="18" charset="2"/>
              <a:buNone/>
            </a:pPr>
            <a:endParaRPr lang="el-GR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Επιπλεόν δραστηριότητες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Αντιστοιχίσεις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Λαβύρινθος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Ζωγραφική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Θεατρική έκφραση: βροχή, ποτάμι, περπατώ στο δάσος, περπατώ μέσα σε νερό, ψάχνω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Μίμηση εκφράσεων (Η Βασιλική φοβάται, χαίρεται, αγωνιά, κλπ)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Μίμηση ήχων και κινήσεων (τζιτζίκι, πέταγμα χελιδονιού, κατέβασμα κλαδιών κλπ)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dirty="0" smtClean="0"/>
              <a:t>Δραματοποίηση βιβλίου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l-GR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l-G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Μελοποίηση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err="1" smtClean="0"/>
              <a:t>Τζι</a:t>
            </a:r>
            <a:r>
              <a:rPr lang="el-GR" dirty="0" smtClean="0"/>
              <a:t> </a:t>
            </a:r>
            <a:r>
              <a:rPr lang="el-GR" dirty="0" err="1" smtClean="0"/>
              <a:t>τζι</a:t>
            </a:r>
            <a:r>
              <a:rPr lang="el-GR" dirty="0" smtClean="0"/>
              <a:t> </a:t>
            </a:r>
            <a:r>
              <a:rPr lang="el-GR" dirty="0" err="1" smtClean="0"/>
              <a:t>τζι</a:t>
            </a:r>
            <a:r>
              <a:rPr lang="el-GR" dirty="0" smtClean="0"/>
              <a:t> Βασιλική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τώρα βρήκες τη φωνή.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Σου επέτρεψε το Β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η νεράιδα του νερού.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Έψαξες πολύ παντού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στα νερά του ποταμού,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στο  χαλάζι, τη βροχή,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στο αυλάκι, την πηγή.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Κι είδες ότι το νερό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παίζει ρόλο βασικό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στου ανθρώπου τη ζωή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dirty="0" smtClean="0"/>
              <a:t>κι έχει δύναμη πολύ.</a:t>
            </a:r>
            <a:endParaRPr lang="el-G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smtClean="0"/>
              <a:t>Παρουσίαση τελικού αποτελέσματος</a:t>
            </a:r>
          </a:p>
        </p:txBody>
      </p:sp>
      <p:sp>
        <p:nvSpPr>
          <p:cNvPr id="40962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Έκθεση ζωγραφικής - φωτογραφιών</a:t>
            </a:r>
          </a:p>
          <a:p>
            <a:r>
              <a:rPr lang="el-GR" smtClean="0"/>
              <a:t>Ανάρτηση συμπερασμάτων</a:t>
            </a:r>
          </a:p>
          <a:p>
            <a:r>
              <a:rPr lang="el-GR" smtClean="0"/>
              <a:t>Δραματοποίηση</a:t>
            </a:r>
          </a:p>
          <a:p>
            <a:r>
              <a:rPr lang="el-GR" smtClean="0"/>
              <a:t>Χορός</a:t>
            </a:r>
          </a:p>
          <a:p>
            <a:r>
              <a:rPr lang="el-GR" smtClean="0"/>
              <a:t>Τραγούδι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sz="2800" dirty="0" smtClean="0"/>
              <a:t>Από το 1970 και μετά  συναντάται πλήθος παιδικών λογοτεχνικών βιβλίων με οικολογικά θέματα.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sz="2800" dirty="0" smtClean="0"/>
              <a:t>Το φυσικό περιβάλλον αποτελεί ξεχωριστό άξονα ενδιαφέροντος  για τη σύγχρονη παιδική πεζογραφία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l-GR" sz="2800" dirty="0" smtClean="0"/>
              <a:t>Θεματολογία: δάσος, νερό, ζώα, απειλούμενα είδη, θάλασσα, ρύπανση περιβάλλοντος, απορρίμματα, </a:t>
            </a:r>
            <a:r>
              <a:rPr lang="el-GR" sz="2800" dirty="0" err="1" smtClean="0"/>
              <a:t>κ.α</a:t>
            </a:r>
            <a:endParaRPr lang="el-GR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l-GR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l-GR" sz="1800" dirty="0" smtClean="0"/>
              <a:t>       Σχετική Βιβλιογραφία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l-GR" sz="1800" dirty="0" smtClean="0"/>
              <a:t>Τάσεις και εξελίξεις της παιδικής λογοτεχνίας στη δεκαετία 1970-80, Αναγνωστόπουλος Β.Δ</a:t>
            </a:r>
            <a:r>
              <a:rPr lang="el-GR" dirty="0" smtClean="0"/>
              <a:t>.,</a:t>
            </a:r>
            <a:r>
              <a:rPr lang="el-GR" sz="1800" dirty="0" smtClean="0"/>
              <a:t>1984, εκδόσεις των Φίλων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l-GR" sz="1800" dirty="0" smtClean="0"/>
              <a:t>Η Οικολογία στην ελληνική Παιδική λογοτεχνία, Παπαδάτος Γ., 1993, Καστανιώτης</a:t>
            </a:r>
            <a:endParaRPr lang="el-GR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800" dirty="0" smtClean="0"/>
              <a:t>Το λογοτεχνικό βιβλίο σε περιβαλλοντικά προγράμματα μπορεί να αποτελέσει την αφορμή ή να ενσωματωθεί μέσα στις δραστηριότητες.</a:t>
            </a:r>
            <a:endParaRPr lang="el-GR" sz="2800" dirty="0"/>
          </a:p>
        </p:txBody>
      </p:sp>
      <p:sp>
        <p:nvSpPr>
          <p:cNvPr id="16386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l-GR" smtClean="0"/>
              <a:t>Προτεινόμενο σχέδιο εργασίας</a:t>
            </a:r>
          </a:p>
          <a:p>
            <a:r>
              <a:rPr lang="el-GR" sz="2400" smtClean="0"/>
              <a:t>Διαμόρφωση κατάλληλου κλίματος</a:t>
            </a:r>
          </a:p>
          <a:p>
            <a:r>
              <a:rPr lang="el-GR" sz="2400" smtClean="0"/>
              <a:t>Αφήγηση</a:t>
            </a:r>
          </a:p>
          <a:p>
            <a:r>
              <a:rPr lang="el-GR" sz="2400" smtClean="0"/>
              <a:t>Εμβάθυνση (ερωτήσεις κατανόησης, αιτιολόγησης, προβολικές)</a:t>
            </a:r>
          </a:p>
          <a:p>
            <a:r>
              <a:rPr lang="el-GR" sz="2400" smtClean="0"/>
              <a:t>Σύνδεση του βιβλίου με το θέμα του προγράμματος (ανάδειξη προσωπικών εμπειριών)</a:t>
            </a:r>
          </a:p>
          <a:p>
            <a:r>
              <a:rPr lang="el-GR" sz="2400" smtClean="0"/>
              <a:t>Επιλογή δράσεων</a:t>
            </a:r>
          </a:p>
          <a:p>
            <a:r>
              <a:rPr lang="el-GR" sz="2400" smtClean="0"/>
              <a:t>Καταγραφή συμπερασμάτων</a:t>
            </a:r>
          </a:p>
          <a:p>
            <a:r>
              <a:rPr lang="el-GR" sz="2400" smtClean="0"/>
              <a:t>Παρουσίαση τελικού αποτελέσματος</a:t>
            </a:r>
          </a:p>
          <a:p>
            <a:endParaRPr lang="el-GR" sz="2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Προτεινόμενη Δράση</a:t>
            </a:r>
          </a:p>
        </p:txBody>
      </p:sp>
      <p:sp>
        <p:nvSpPr>
          <p:cNvPr id="17410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Βιβλίο: </a:t>
            </a:r>
            <a:r>
              <a:rPr lang="el-GR" smtClean="0">
                <a:solidFill>
                  <a:srgbClr val="C00000"/>
                </a:solidFill>
              </a:rPr>
              <a:t>Η Βασιλική και η νεράιδα του νερού, Γιώτα Φώτου, εκδ. Ψυχογιός</a:t>
            </a:r>
          </a:p>
          <a:p>
            <a:r>
              <a:rPr lang="el-GR" smtClean="0"/>
              <a:t>Θέμα περιβαλλοντικού προγράμματος: </a:t>
            </a:r>
            <a:r>
              <a:rPr lang="el-GR" smtClean="0">
                <a:solidFill>
                  <a:srgbClr val="C00000"/>
                </a:solidFill>
              </a:rPr>
              <a:t>Το νερό</a:t>
            </a:r>
          </a:p>
          <a:p>
            <a:r>
              <a:rPr lang="el-GR" smtClean="0"/>
              <a:t>Ηλικία: Β,Γ Δημοτικού</a:t>
            </a:r>
          </a:p>
          <a:p>
            <a:r>
              <a:rPr lang="el-GR" smtClean="0"/>
              <a:t>Υλικά και εξοπλισμός: </a:t>
            </a:r>
            <a:r>
              <a:rPr lang="en-US" smtClean="0"/>
              <a:t>CD Player, </a:t>
            </a:r>
            <a:r>
              <a:rPr lang="el-GR" smtClean="0"/>
              <a:t>προτζέκτορας, χρωματιστά μολύβια, χαρτί </a:t>
            </a:r>
          </a:p>
          <a:p>
            <a:r>
              <a:rPr lang="el-GR" smtClean="0"/>
              <a:t>Διάρκεια προγράμματος: 2 μήνες</a:t>
            </a:r>
          </a:p>
          <a:p>
            <a:r>
              <a:rPr lang="el-GR" smtClean="0"/>
              <a:t>Μεθοδολογία: Εργασία σε ομάδες, </a:t>
            </a:r>
            <a:r>
              <a:rPr lang="en-US" smtClean="0"/>
              <a:t>progect, </a:t>
            </a:r>
            <a:r>
              <a:rPr lang="el-GR" smtClean="0"/>
              <a:t>Διαθεματική προσέγγιση</a:t>
            </a:r>
          </a:p>
          <a:p>
            <a:pPr>
              <a:buFont typeface="Wingdings 2" pitchFamily="18" charset="2"/>
              <a:buNone/>
            </a:pPr>
            <a:endParaRPr lang="el-GR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- Τίτλος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r>
              <a:rPr lang="el-GR" sz="3600" smtClean="0"/>
              <a:t>Δημιουργία κατάλληλης ατμόσφαιρας</a:t>
            </a:r>
          </a:p>
        </p:txBody>
      </p:sp>
      <p:sp>
        <p:nvSpPr>
          <p:cNvPr id="18434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l-GR" smtClean="0"/>
              <a:t>Αφορμή : Ακρόαση ήχου τρεχούμενου νερού </a:t>
            </a:r>
            <a:r>
              <a:rPr lang="en-US" smtClean="0"/>
              <a:t>(youTube, </a:t>
            </a:r>
            <a:r>
              <a:rPr lang="en-US" smtClean="0">
                <a:hlinkClick r:id="rId2"/>
              </a:rPr>
              <a:t>http://www.youtube.com/watch?v=asDCRyhYTgA</a:t>
            </a:r>
            <a:r>
              <a:rPr lang="el-GR" smtClean="0"/>
              <a:t>)</a:t>
            </a:r>
          </a:p>
          <a:p>
            <a:pPr>
              <a:buFont typeface="Wingdings 2" pitchFamily="18" charset="2"/>
              <a:buNone/>
            </a:pPr>
            <a:r>
              <a:rPr lang="el-GR" smtClean="0"/>
              <a:t>Ερωτήσεις:</a:t>
            </a:r>
          </a:p>
          <a:p>
            <a:r>
              <a:rPr lang="el-GR" smtClean="0"/>
              <a:t>Τι ακούμε; (Νερό που τρέχει, από πηγή ή από ποτάμι…)</a:t>
            </a:r>
          </a:p>
          <a:p>
            <a:r>
              <a:rPr lang="el-GR" smtClean="0"/>
              <a:t> Πού βρισκόμαστε; (στο δάσος, στην εξοχή κλπ)</a:t>
            </a:r>
          </a:p>
          <a:p>
            <a:r>
              <a:rPr lang="el-GR" smtClean="0"/>
              <a:t>Ποια πλάσματα μπορεί να είναι εκεί γύρω (ζώα, πουλιά, άνθρωποι, δέντρα, φυτά)</a:t>
            </a:r>
          </a:p>
          <a:p>
            <a:r>
              <a:rPr lang="el-GR" smtClean="0"/>
              <a:t>Ποια είναι η σχέση τους με το νερό.</a:t>
            </a:r>
          </a:p>
          <a:p>
            <a:endParaRPr lang="el-GR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600" dirty="0" smtClean="0"/>
              <a:t>Παρατήρηση εικόνας</a:t>
            </a:r>
            <a:br>
              <a:rPr lang="el-GR" sz="3600" dirty="0" smtClean="0"/>
            </a:br>
            <a:r>
              <a:rPr lang="el-GR" sz="2700" dirty="0" smtClean="0"/>
              <a:t>Τι Βλέπουμε; (νεράιδα)</a:t>
            </a:r>
            <a:br>
              <a:rPr lang="el-GR" sz="2700" dirty="0" smtClean="0"/>
            </a:br>
            <a:r>
              <a:rPr lang="el-GR" sz="2700" dirty="0" smtClean="0"/>
              <a:t>Πού συναντάμε νεράιδες; (Στα παραμύθια) </a:t>
            </a:r>
            <a:endParaRPr lang="el-GR" sz="27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2997200"/>
            <a:ext cx="4343400" cy="36195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39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600" dirty="0" smtClean="0"/>
              <a:t>Δείχνουμε το εξώφυλλο κρατώντας κρυμμένο τον τίτλο. Παρουσίαση ηρωίδας. </a:t>
            </a:r>
            <a:br>
              <a:rPr lang="el-GR" sz="3600" dirty="0" smtClean="0"/>
            </a:br>
            <a:r>
              <a:rPr lang="el-GR" sz="3600" dirty="0" smtClean="0"/>
              <a:t>Τι αισθάνεται η ηρωίδα; (αγωνία, έκπληξη, φόβο</a:t>
            </a:r>
            <a:endParaRPr lang="el-GR" sz="36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2597150"/>
            <a:ext cx="2828925" cy="24082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/>
              <a:t>Παρουσίαση του βιβλίου-αφήγηση </a:t>
            </a:r>
            <a:br>
              <a:rPr lang="el-GR" dirty="0" smtClean="0"/>
            </a:br>
            <a:r>
              <a:rPr lang="el-GR" dirty="0" smtClean="0"/>
              <a:t>Το βιβλίο διαβάζεται ολόκληρο</a:t>
            </a:r>
            <a:endParaRPr lang="el-GR" dirty="0"/>
          </a:p>
        </p:txBody>
      </p:sp>
      <p:pic>
        <p:nvPicPr>
          <p:cNvPr id="21506" name="Picture 2" descr="C:\Users\user\Documents\βιβλία\φωτο βιβλία\221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" y="1916113"/>
            <a:ext cx="2965450" cy="4392612"/>
          </a:xfrm>
        </p:spPr>
      </p:pic>
      <p:sp>
        <p:nvSpPr>
          <p:cNvPr id="5" name="4 - Ορθογώνιο"/>
          <p:cNvSpPr/>
          <p:nvPr/>
        </p:nvSpPr>
        <p:spPr>
          <a:xfrm>
            <a:off x="3708400" y="1700213"/>
            <a:ext cx="5111750" cy="46815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Η Βασιλική δεν μπορεί να ακούσει και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να πει το 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Της το πήρε η νεράιδα του νερού, αφού το είπε τρεις φορές μπροστά της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Πρέπει να ψάξει να το βρει εκεί που μένει η νεράιδα του νερού.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Πού μένει όμως η νεράιδα του νερού;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Στην πηγή, το αυλάκι, τη βροχή, το χαλάζι, το ποτάμι, τη βρύση , το νερόμυλο ή κάπου άλλου;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>
                <a:solidFill>
                  <a:srgbClr val="FF0000"/>
                </a:solidFill>
              </a:rPr>
              <a:t>Ακολουθώντας τη Βασιλική  οι αναγνώστες γνωρίζουν τον κύκλο, τη δύναμη και τη χρησιμότητα του νερού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Ροή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Ροή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</TotalTime>
  <Words>872</Words>
  <Application>Microsoft Office PowerPoint</Application>
  <PresentationFormat>Προβολή στην οθόνη (4:3)</PresentationFormat>
  <Paragraphs>164</Paragraphs>
  <Slides>28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Πρότυπο σχεδίασης</vt:lpstr>
      </vt:variant>
      <vt:variant>
        <vt:i4>4</vt:i4>
      </vt:variant>
      <vt:variant>
        <vt:lpstr>Τίτλοι διαφανειών</vt:lpstr>
      </vt:variant>
      <vt:variant>
        <vt:i4>28</vt:i4>
      </vt:variant>
    </vt:vector>
  </HeadingPairs>
  <TitlesOfParts>
    <vt:vector size="36" baseType="lpstr">
      <vt:lpstr>Constantia</vt:lpstr>
      <vt:lpstr>Arial</vt:lpstr>
      <vt:lpstr>Calibri</vt:lpstr>
      <vt:lpstr>Wingdings 2</vt:lpstr>
      <vt:lpstr>Ροή</vt:lpstr>
      <vt:lpstr>Ροή</vt:lpstr>
      <vt:lpstr>Ροή</vt:lpstr>
      <vt:lpstr>Ροή</vt:lpstr>
      <vt:lpstr>Διαφάνεια 1</vt:lpstr>
      <vt:lpstr>Σκοποί</vt:lpstr>
      <vt:lpstr>Διαφάνεια 3</vt:lpstr>
      <vt:lpstr>Το λογοτεχνικό βιβλίο σε περιβαλλοντικά προγράμματα μπορεί να αποτελέσει την αφορμή ή να ενσωματωθεί μέσα στις δραστηριότητες.</vt:lpstr>
      <vt:lpstr>Προτεινόμενη Δράση</vt:lpstr>
      <vt:lpstr>Δημιουργία κατάλληλης ατμόσφαιρας</vt:lpstr>
      <vt:lpstr>Παρατήρηση εικόνας Τι Βλέπουμε; (νεράιδα) Πού συναντάμε νεράιδες; (Στα παραμύθια) </vt:lpstr>
      <vt:lpstr>Δείχνουμε το εξώφυλλο κρατώντας κρυμμένο τον τίτλο. Παρουσίαση ηρωίδας.  Τι αισθάνεται η ηρωίδα; (αγωνία, έκπληξη, φόβο</vt:lpstr>
      <vt:lpstr>Παρουσίαση του βιβλίου-αφήγηση  Το βιβλίο διαβάζεται ολόκληρο</vt:lpstr>
      <vt:lpstr>Προσπάθησε να καταλάβεις τη συζήτηση που έχει η μαμά με τη Βασιλική στο παρακάτω κείμενο (άσκηση φωνημικής επίγνωσης)  </vt:lpstr>
      <vt:lpstr>Ερωτήσεις</vt:lpstr>
      <vt:lpstr>Ο κύκλος του νερού</vt:lpstr>
      <vt:lpstr>Διαφάνεια 13</vt:lpstr>
      <vt:lpstr>Δραστηριότητες σχετικά με τον κύκλο του νερού</vt:lpstr>
      <vt:lpstr>Διαφάνεια 15</vt:lpstr>
      <vt:lpstr>Η χρησιμότητα του νερού</vt:lpstr>
      <vt:lpstr>Η δύναμη του νερού</vt:lpstr>
      <vt:lpstr>Διαφάνεια 18</vt:lpstr>
      <vt:lpstr>Διαφάνεια 19</vt:lpstr>
      <vt:lpstr>Διαφάνεια 20</vt:lpstr>
      <vt:lpstr>Διαφάνεια 21</vt:lpstr>
      <vt:lpstr>Η ρύπανση του νερού</vt:lpstr>
      <vt:lpstr>Διαφάνεια 23</vt:lpstr>
      <vt:lpstr>Διαφάνεια 24</vt:lpstr>
      <vt:lpstr>Παράπλευρες περιβαλλοντικές αναφορές</vt:lpstr>
      <vt:lpstr>Επιπλεόν δραστηριότητες</vt:lpstr>
      <vt:lpstr>Μελοποίηση</vt:lpstr>
      <vt:lpstr>Παρουσίαση τελικού αποτελέσματος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Αξιοποίηση της παιδικη΄ς λογοτεχνίας σε περιβαλλοντικά προγράμματα</dc:title>
  <dc:creator>user</dc:creator>
  <cp:lastModifiedBy>User</cp:lastModifiedBy>
  <cp:revision>39</cp:revision>
  <dcterms:created xsi:type="dcterms:W3CDTF">2013-02-05T17:46:06Z</dcterms:created>
  <dcterms:modified xsi:type="dcterms:W3CDTF">2013-02-11T08:16:35Z</dcterms:modified>
</cp:coreProperties>
</file>